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6"/>
  </p:notesMasterIdLst>
  <p:sldIdLst>
    <p:sldId id="256" r:id="rId2"/>
    <p:sldId id="316" r:id="rId3"/>
    <p:sldId id="259" r:id="rId4"/>
    <p:sldId id="280" r:id="rId5"/>
    <p:sldId id="261" r:id="rId6"/>
    <p:sldId id="303" r:id="rId7"/>
    <p:sldId id="257" r:id="rId8"/>
    <p:sldId id="279" r:id="rId9"/>
    <p:sldId id="260" r:id="rId10"/>
    <p:sldId id="265" r:id="rId11"/>
    <p:sldId id="266" r:id="rId12"/>
    <p:sldId id="270" r:id="rId13"/>
    <p:sldId id="271" r:id="rId14"/>
    <p:sldId id="267" r:id="rId15"/>
    <p:sldId id="277" r:id="rId16"/>
    <p:sldId id="278" r:id="rId17"/>
    <p:sldId id="292" r:id="rId18"/>
    <p:sldId id="264" r:id="rId19"/>
    <p:sldId id="273" r:id="rId20"/>
    <p:sldId id="304" r:id="rId21"/>
    <p:sldId id="288" r:id="rId22"/>
    <p:sldId id="272" r:id="rId23"/>
    <p:sldId id="305" r:id="rId24"/>
    <p:sldId id="289" r:id="rId25"/>
    <p:sldId id="263" r:id="rId26"/>
    <p:sldId id="306" r:id="rId27"/>
    <p:sldId id="293" r:id="rId28"/>
    <p:sldId id="317" r:id="rId29"/>
    <p:sldId id="307" r:id="rId30"/>
    <p:sldId id="282" r:id="rId31"/>
    <p:sldId id="295" r:id="rId32"/>
    <p:sldId id="309" r:id="rId33"/>
    <p:sldId id="310" r:id="rId34"/>
    <p:sldId id="311" r:id="rId35"/>
    <p:sldId id="281" r:id="rId36"/>
    <p:sldId id="308" r:id="rId37"/>
    <p:sldId id="312" r:id="rId38"/>
    <p:sldId id="297" r:id="rId39"/>
    <p:sldId id="302" r:id="rId40"/>
    <p:sldId id="313" r:id="rId41"/>
    <p:sldId id="314" r:id="rId42"/>
    <p:sldId id="318" r:id="rId43"/>
    <p:sldId id="319" r:id="rId44"/>
    <p:sldId id="31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p:restoredTop sz="94685"/>
  </p:normalViewPr>
  <p:slideViewPr>
    <p:cSldViewPr snapToGrid="0" snapToObjects="1">
      <p:cViewPr varScale="1">
        <p:scale>
          <a:sx n="92" d="100"/>
          <a:sy n="92" d="100"/>
        </p:scale>
        <p:origin x="2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30/4/19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4/30/19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4/30/19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performance) of blockchain-based systems.</a:t>
            </a:r>
          </a:p>
          <a:p>
            <a:r>
              <a:rPr lang="en-US" sz="2000" dirty="0"/>
              <a:t>Responsible for identifying the </a:t>
            </a:r>
            <a:r>
              <a:rPr lang="en-US" sz="2000" dirty="0">
                <a:solidFill>
                  <a:schemeClr val="accent5"/>
                </a:solidFill>
              </a:rPr>
              <a:t>five fundamental properties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2140376"/>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37490"/>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233055"/>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goroutines communicate using channels.</a:t>
            </a:r>
          </a:p>
          <a:p>
            <a:r>
              <a:rPr lang="en-US" sz="2000" dirty="0"/>
              <a:t>P2P Communication:</a:t>
            </a:r>
            <a:r>
              <a:rPr lang="en-US" sz="2000" dirty="0">
                <a:solidFill>
                  <a:schemeClr val="accent5"/>
                </a:solidFill>
              </a:rPr>
              <a:t> Noise</a:t>
            </a:r>
          </a:p>
          <a:p>
            <a:pPr lvl="1"/>
            <a:r>
              <a:rPr lang="en-US" dirty="0"/>
              <a:t>Networking stack for decentralized protocols written in Go.</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865153"/>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2"/>
            <a:ext cx="6792180" cy="646331"/>
          </a:xfrm>
          <a:prstGeom prst="rect">
            <a:avLst/>
          </a:prstGeom>
          <a:noFill/>
        </p:spPr>
        <p:txBody>
          <a:bodyPr wrap="none" rtlCol="0">
            <a:spAutoFit/>
          </a:bodyPr>
          <a:lstStyle/>
          <a:p>
            <a:r>
              <a:rPr lang="en-US" sz="1200" dirty="0"/>
              <a:t>[1] “A Tour of Go - Goroutines.” [Online]. Available: https://</a:t>
            </a:r>
            <a:r>
              <a:rPr lang="en-US" sz="1200" dirty="0" err="1"/>
              <a:t>tour.golang.org</a:t>
            </a:r>
            <a:r>
              <a:rPr lang="en-US" sz="1200" dirty="0"/>
              <a:t>/concurrency/1.</a:t>
            </a:r>
          </a:p>
          <a:p>
            <a:r>
              <a:rPr lang="en-US" sz="1200" dirty="0"/>
              <a:t>[2] “A Tour of Go - Channels.” [Online]. Available: https://</a:t>
            </a:r>
            <a:r>
              <a:rPr lang="en-US" sz="1200" dirty="0" err="1"/>
              <a:t>tour.golang.org</a:t>
            </a:r>
            <a:r>
              <a:rPr lang="en-US" sz="1200" dirty="0"/>
              <a:t>/concurrency/2.</a:t>
            </a:r>
          </a:p>
          <a:p>
            <a:r>
              <a:rPr lang="en-US" sz="1200" dirty="0"/>
              <a:t>[3]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3"/>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8"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defTabSz="914400">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lvl="0" defTabSz="914400">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lvl="0" defTabSz="914400">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lvl="0" defTabSz="914400">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lvl="0" defTabSz="914400">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lvl="0" defTabSz="914400">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2"/>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0"/>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78795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0"/>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943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Context</a:t>
            </a:r>
          </a:p>
          <a:p>
            <a:pPr marL="457200" indent="-457200">
              <a:buFont typeface="+mj-lt"/>
              <a:buAutoNum type="arabicPeriod"/>
            </a:pPr>
            <a:r>
              <a:rPr lang="en-US" dirty="0"/>
              <a:t>Research Problem</a:t>
            </a:r>
          </a:p>
          <a:p>
            <a:pPr marL="457200" indent="-457200">
              <a:buFont typeface="+mj-lt"/>
              <a:buAutoNum type="arabicPeriod"/>
            </a:pPr>
            <a:r>
              <a:rPr lang="en-US" dirty="0"/>
              <a:t>State of the Art</a:t>
            </a:r>
          </a:p>
          <a:p>
            <a:pPr marL="457200" indent="-457200">
              <a:buFont typeface="+mj-lt"/>
              <a:buAutoNum type="arabicPeriod"/>
            </a:pPr>
            <a:r>
              <a:rPr lang="en-US" dirty="0"/>
              <a:t>Distributed Ledgers and their Underlying Data Structures</a:t>
            </a:r>
          </a:p>
          <a:p>
            <a:pPr marL="457200" indent="-457200">
              <a:buFont typeface="+mj-lt"/>
              <a:buAutoNum type="arabicPeriod"/>
            </a:pPr>
            <a:r>
              <a:rPr lang="en-US" dirty="0"/>
              <a:t>Evaluation of Data Structures</a:t>
            </a:r>
          </a:p>
          <a:p>
            <a:pPr marL="457200" indent="-457200">
              <a:buFont typeface="+mj-lt"/>
              <a:buAutoNum type="arabicPeriod"/>
            </a:pPr>
            <a:r>
              <a:rPr lang="en-US" dirty="0"/>
              <a:t>Relevance of Results</a:t>
            </a:r>
          </a:p>
          <a:p>
            <a:pPr marL="457200" indent="-457200">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732303"/>
          </a:xfrm>
        </p:spPr>
        <p:txBody>
          <a:bodyPr/>
          <a:lstStyle/>
          <a:p>
            <a:r>
              <a:rPr lang="en-US" dirty="0">
                <a:solidFill>
                  <a:schemeClr val="tx2"/>
                </a:solidFill>
              </a:rPr>
              <a:t>The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99309"/>
            <a:ext cx="9905997" cy="5068776"/>
          </a:xfrm>
        </p:spPr>
        <p:txBody>
          <a:bodyPr>
            <a:noAutofit/>
          </a:bodyPr>
          <a:lstStyle/>
          <a:p>
            <a:pPr marL="0" indent="0">
              <a:buNone/>
            </a:pPr>
            <a:r>
              <a:rPr lang="en-US" sz="2000" dirty="0"/>
              <a:t>Nakamoto</a:t>
            </a:r>
            <a:r>
              <a:rPr lang="en-US" sz="2000" baseline="30000" dirty="0"/>
              <a:t>[1]</a:t>
            </a:r>
            <a:r>
              <a:rPr lang="en-US" sz="2000" dirty="0"/>
              <a:t> explains that the steps to run the network are the following:</a:t>
            </a:r>
          </a:p>
          <a:p>
            <a:pPr marL="457200" lvl="0" indent="-457200">
              <a:buFont typeface="+mj-lt"/>
              <a:buAutoNum type="arabicParenR"/>
            </a:pPr>
            <a:r>
              <a:rPr lang="en-US" sz="2000" dirty="0">
                <a:solidFill>
                  <a:srgbClr val="63A0CC"/>
                </a:solidFill>
              </a:rPr>
              <a:t>New transactions are broadcast to all nodes.</a:t>
            </a:r>
          </a:p>
          <a:p>
            <a:pPr marL="457200" lvl="0" indent="-457200">
              <a:buFont typeface="+mj-lt"/>
              <a:buAutoNum type="arabicParenR"/>
            </a:pPr>
            <a:r>
              <a:rPr lang="en-US" sz="2000" dirty="0">
                <a:solidFill>
                  <a:schemeClr val="bg1">
                    <a:lumMod val="65000"/>
                  </a:schemeClr>
                </a:solidFill>
              </a:rPr>
              <a:t>Each node collects new transactions into a block.</a:t>
            </a:r>
          </a:p>
          <a:p>
            <a:pPr marL="457200" lvl="0" indent="-457200">
              <a:buFont typeface="+mj-lt"/>
              <a:buAutoNum type="arabicParenR"/>
            </a:pPr>
            <a:r>
              <a:rPr lang="en-US" sz="2000" dirty="0">
                <a:solidFill>
                  <a:srgbClr val="63A0CC"/>
                </a:solidFill>
              </a:rPr>
              <a:t>Each node works on finding a difficult proof-of-work for its block.</a:t>
            </a:r>
          </a:p>
          <a:p>
            <a:pPr marL="457200" lvl="0" indent="-457200">
              <a:buFont typeface="+mj-lt"/>
              <a:buAutoNum type="arabicParenR"/>
            </a:pPr>
            <a:r>
              <a:rPr lang="en-US" sz="2000" dirty="0">
                <a:solidFill>
                  <a:schemeClr val="bg1">
                    <a:lumMod val="65000"/>
                  </a:schemeClr>
                </a:solidFill>
              </a:rPr>
              <a:t>When a node finds a proof-of-work, it broadcasts the block to all nodes.</a:t>
            </a:r>
          </a:p>
          <a:p>
            <a:pPr marL="457200" lvl="0" indent="-457200">
              <a:buFont typeface="+mj-lt"/>
              <a:buAutoNum type="arabicParenR"/>
            </a:pPr>
            <a:r>
              <a:rPr lang="en-US" sz="2000" dirty="0">
                <a:solidFill>
                  <a:schemeClr val="bg1">
                    <a:lumMod val="65000"/>
                  </a:schemeClr>
                </a:solidFill>
              </a:rPr>
              <a:t>Nodes accept the block only if all transactions in it are valid and not already spent.</a:t>
            </a:r>
          </a:p>
          <a:p>
            <a:pPr marL="457200" indent="-457200">
              <a:buFont typeface="+mj-lt"/>
              <a:buAutoNum type="arabicParenR"/>
            </a:pPr>
            <a:r>
              <a:rPr lang="en-US" sz="2000" dirty="0">
                <a:solidFill>
                  <a:schemeClr val="accent5"/>
                </a:solidFill>
              </a:rPr>
              <a:t>Nodes express their acceptance of the block by working on creating the next block in the chain, using the hash of the accepted block as the previous hash.</a:t>
            </a:r>
          </a:p>
          <a:p>
            <a:pPr marL="0" indent="0">
              <a:buNone/>
            </a:pPr>
            <a:r>
              <a:rPr lang="en-US" sz="2000" dirty="0"/>
              <a:t>Nodes always consider the longest chain to be the correct one and will keep working on extending it. </a:t>
            </a:r>
          </a:p>
          <a:p>
            <a:pPr marL="0" indent="0">
              <a:buNone/>
            </a:pPr>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6" name="TextBox 5">
            <a:extLst>
              <a:ext uri="{FF2B5EF4-FFF2-40B4-BE49-F238E27FC236}">
                <a16:creationId xmlns:a16="http://schemas.microsoft.com/office/drawing/2014/main" id="{17F1FA46-2463-1544-AEC4-69777E8430C2}"/>
              </a:ext>
            </a:extLst>
          </p:cNvPr>
          <p:cNvSpPr txBox="1"/>
          <p:nvPr/>
        </p:nvSpPr>
        <p:spPr>
          <a:xfrm>
            <a:off x="1380563" y="635784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41674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0"/>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Sergei Popov analyzes the</a:t>
            </a:r>
            <a:r>
              <a:rPr lang="en-US" sz="2000" dirty="0">
                <a:solidFill>
                  <a:schemeClr val="accent5"/>
                </a:solidFill>
              </a:rPr>
              <a:t> mathematical foundations of IOTA, </a:t>
            </a:r>
            <a:r>
              <a:rPr lang="en-US" sz="2000" dirty="0"/>
              <a:t>a cryptocurrency for the IoT industry.</a:t>
            </a:r>
          </a:p>
          <a:p>
            <a:r>
              <a:rPr lang="en-US" sz="2000" dirty="0"/>
              <a:t>Main feature of this cryptocurrency is </a:t>
            </a:r>
            <a:r>
              <a:rPr lang="en-US" sz="2000" i="1" dirty="0">
                <a:solidFill>
                  <a:schemeClr val="accent5"/>
                </a:solidFill>
              </a:rPr>
              <a:t>the tangle, </a:t>
            </a:r>
            <a:r>
              <a:rPr lang="en-US" sz="2000" dirty="0">
                <a:solidFill>
                  <a:schemeClr val="accent5"/>
                </a:solidFill>
              </a:rPr>
              <a:t>a directed acyclic graph to store transactions</a:t>
            </a:r>
            <a:r>
              <a:rPr lang="en-US" sz="2000" dirty="0"/>
              <a:t>.</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5"/>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25</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transaction (S)</a:t>
            </a:r>
            <a:r>
              <a:rPr lang="en-US" sz="1800" dirty="0"/>
              <a:t> on the sender’s account-chain.</a:t>
            </a:r>
          </a:p>
          <a:p>
            <a:pPr lvl="1"/>
            <a:r>
              <a:rPr lang="en-US" sz="1800" dirty="0">
                <a:solidFill>
                  <a:schemeClr val="accent5"/>
                </a:solidFill>
              </a:rPr>
              <a:t>Receive transaction (R)</a:t>
            </a:r>
            <a:r>
              <a:rPr lang="en-US" sz="1800" dirty="0"/>
              <a:t> on a receiver’s account-chain.</a:t>
            </a:r>
            <a:endParaRPr lang="en-US" dirty="0"/>
          </a:p>
          <a:p>
            <a:r>
              <a:rPr lang="en-US" sz="2000" dirty="0"/>
              <a:t>The transfer is completed only when </a:t>
            </a:r>
            <a:r>
              <a:rPr lang="en-US" sz="2000" dirty="0">
                <a:solidFill>
                  <a:schemeClr val="accent5"/>
                </a:solidFill>
              </a:rPr>
              <a:t>both transactions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26</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generateCube</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27</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5"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Cube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Cube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4951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5821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 and Comparison</a:t>
            </a:r>
          </a:p>
          <a:p>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29</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building distributed ledgers that use </a:t>
            </a:r>
            <a:r>
              <a:rPr lang="en-US" dirty="0">
                <a:solidFill>
                  <a:schemeClr val="accent5"/>
                </a:solidFill>
              </a:rPr>
              <a:t>other types of distributed data structures that can respond to some of blockchain’s potential limitations</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8"/>
            <a:ext cx="9905998" cy="898269"/>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2C5357AB-D238-8043-8823-492DCA26834B}"/>
              </a:ext>
            </a:extLst>
          </p:cNvPr>
          <p:cNvPicPr>
            <a:picLocks noChangeAspect="1"/>
          </p:cNvPicPr>
          <p:nvPr/>
        </p:nvPicPr>
        <p:blipFill>
          <a:blip r:embed="rId2"/>
          <a:stretch>
            <a:fillRect/>
          </a:stretch>
        </p:blipFill>
        <p:spPr>
          <a:xfrm>
            <a:off x="2016123" y="1382661"/>
            <a:ext cx="8156575" cy="4831102"/>
          </a:xfrm>
          <a:prstGeom prst="rect">
            <a:avLst/>
          </a:prstGeom>
        </p:spPr>
      </p:pic>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52984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33</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2" name="Picture 1">
            <a:extLst>
              <a:ext uri="{FF2B5EF4-FFF2-40B4-BE49-F238E27FC236}">
                <a16:creationId xmlns:a16="http://schemas.microsoft.com/office/drawing/2014/main" id="{3E948748-27D9-F149-9764-2F839C9D0A8C}"/>
              </a:ext>
            </a:extLst>
          </p:cNvPr>
          <p:cNvPicPr>
            <a:picLocks noChangeAspect="1"/>
          </p:cNvPicPr>
          <p:nvPr/>
        </p:nvPicPr>
        <p:blipFill>
          <a:blip r:embed="rId2"/>
          <a:stretch>
            <a:fillRect/>
          </a:stretch>
        </p:blipFill>
        <p:spPr>
          <a:xfrm>
            <a:off x="2510668" y="1469849"/>
            <a:ext cx="7170663" cy="4875532"/>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34</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333082"/>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t>Method of classification mirrors method used by Xu et al. in their “Taxonomy of Blockchain-Based Systems” [1]. </a:t>
            </a:r>
          </a:p>
          <a:p>
            <a:r>
              <a:rPr lang="en-US" sz="2000" dirty="0"/>
              <a:t>Classification scheme:</a:t>
            </a:r>
          </a:p>
          <a:p>
            <a:pPr lvl="1"/>
            <a:r>
              <a:rPr lang="en-US" dirty="0">
                <a:solidFill>
                  <a:schemeClr val="accent5"/>
                </a:solidFill>
              </a:rPr>
              <a:t>less favorable (⊕)</a:t>
            </a:r>
          </a:p>
          <a:p>
            <a:pPr lvl="1"/>
            <a:r>
              <a:rPr lang="en-US" dirty="0">
                <a:solidFill>
                  <a:schemeClr val="accent5"/>
                </a:solidFill>
              </a:rPr>
              <a:t>neutral (⊕⊕)</a:t>
            </a:r>
          </a:p>
          <a:p>
            <a:pPr lvl="1"/>
            <a:r>
              <a:rPr lang="en-US" dirty="0">
                <a:solidFill>
                  <a:schemeClr val="accent5"/>
                </a:solidFill>
              </a:rPr>
              <a:t>more favorable (⊕⊕⊕)</a:t>
            </a:r>
            <a:endParaRPr lang="en-US" dirty="0"/>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35</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903120"/>
            <a:ext cx="9905999" cy="3541714"/>
          </a:xfrm>
        </p:spPr>
        <p:txBody>
          <a:bodyPr>
            <a:noAutofit/>
          </a:bodyPr>
          <a:lstStyle/>
          <a:p>
            <a:pPr marL="0" indent="0">
              <a:buNone/>
            </a:pPr>
            <a:r>
              <a:rPr lang="en-US" sz="2200" dirty="0">
                <a:solidFill>
                  <a:schemeClr val="accent5"/>
                </a:solidFill>
              </a:rPr>
              <a:t>Relevance of Results of Quantitative Analysis</a:t>
            </a:r>
          </a:p>
          <a:p>
            <a:r>
              <a:rPr lang="en-US" sz="2200" dirty="0"/>
              <a:t>There is a trade-off between throughput and latency.</a:t>
            </a:r>
          </a:p>
          <a:p>
            <a:r>
              <a:rPr lang="en-US" sz="2200" dirty="0"/>
              <a:t>If users wish to </a:t>
            </a:r>
            <a:r>
              <a:rPr lang="en-US" sz="2200" dirty="0">
                <a:solidFill>
                  <a:schemeClr val="accent5"/>
                </a:solidFill>
              </a:rPr>
              <a:t>prioritize throughput</a:t>
            </a:r>
            <a:r>
              <a:rPr lang="en-US" sz="2200" dirty="0"/>
              <a:t>, the </a:t>
            </a:r>
            <a:r>
              <a:rPr lang="en-US" sz="2200" dirty="0">
                <a:solidFill>
                  <a:schemeClr val="accent5"/>
                </a:solidFill>
              </a:rPr>
              <a:t>best option is to use the block-lattice</a:t>
            </a:r>
            <a:r>
              <a:rPr lang="en-US" sz="2200" dirty="0"/>
              <a:t>.</a:t>
            </a:r>
          </a:p>
          <a:p>
            <a:pPr lvl="1"/>
            <a:r>
              <a:rPr lang="en-US" sz="2200" dirty="0"/>
              <a:t>Use in a setting which requires high throughput such as a machine-to-machine micropayment system in the Internet-of-Things industry.  </a:t>
            </a:r>
          </a:p>
          <a:p>
            <a:r>
              <a:rPr lang="en-US" sz="2200" dirty="0"/>
              <a:t>If users wish to </a:t>
            </a:r>
            <a:r>
              <a:rPr lang="en-US" sz="2200" dirty="0">
                <a:solidFill>
                  <a:schemeClr val="accent5"/>
                </a:solidFill>
              </a:rPr>
              <a:t>prioritize latency</a:t>
            </a:r>
            <a:r>
              <a:rPr lang="en-US" sz="2200" dirty="0"/>
              <a:t>, the </a:t>
            </a:r>
            <a:r>
              <a:rPr lang="en-US" sz="2200" dirty="0">
                <a:solidFill>
                  <a:schemeClr val="accent5"/>
                </a:solidFill>
              </a:rPr>
              <a:t>best option is to use the blockchain</a:t>
            </a:r>
            <a:r>
              <a:rPr lang="en-US" sz="2200" dirty="0"/>
              <a:t>. </a:t>
            </a:r>
          </a:p>
          <a:p>
            <a:pPr lvl="1"/>
            <a:r>
              <a:rPr lang="en-US" sz="2200" dirty="0"/>
              <a:t>Use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243442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491700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246407"/>
            <a:ext cx="9905998" cy="823023"/>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069431"/>
            <a:ext cx="9720553" cy="5392534"/>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a:t>
            </a:r>
            <a:r>
              <a:rPr lang="en-US" sz="2000" dirty="0">
                <a:solidFill>
                  <a:schemeClr val="accent5"/>
                </a:solidFill>
              </a:rPr>
              <a:t>“the design of this system creates unavoidable discrimination of some participants” [1,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a:t>
            </a:r>
            <a:r>
              <a:rPr lang="en-US" sz="2000" dirty="0" err="1">
                <a:solidFill>
                  <a:schemeClr val="accent5"/>
                </a:solidFill>
              </a:rPr>
              <a:t>PoW</a:t>
            </a:r>
            <a:r>
              <a:rPr lang="en-US" sz="2000" dirty="0">
                <a:solidFill>
                  <a:schemeClr val="accent5"/>
                </a:solidFill>
              </a:rPr>
              <a:t>).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19190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distributed ledgers</a:t>
            </a:r>
            <a:r>
              <a:rPr lang="en-US" sz="2000" dirty="0">
                <a:solidFill>
                  <a:srgbClr val="63A0CC"/>
                </a:solidFill>
              </a:rPr>
              <a:t>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4</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 UK Government - Office for Science, “Distributed Ledger Technology: beyond block chain,” London, 2016. </a:t>
            </a:r>
          </a:p>
          <a:p>
            <a:r>
              <a:rPr lang="en-US" sz="1200" dirty="0"/>
              <a:t>[2]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Analysis</a:t>
            </a:r>
          </a:p>
          <a:p>
            <a:r>
              <a:rPr lang="en-US" b="1" i="1" dirty="0">
                <a:solidFill>
                  <a:schemeClr val="accent5"/>
                </a:solidFill>
              </a:rPr>
              <a:t>tangle</a:t>
            </a:r>
            <a:r>
              <a:rPr lang="en-US" dirty="0"/>
              <a:t> and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skepticism regarding the claim of equal rights for the participants in a blockchain system, which stems from the fact that a </a:t>
            </a:r>
            <a:r>
              <a:rPr lang="en-US" dirty="0">
                <a:solidFill>
                  <a:schemeClr val="accent5"/>
                </a:solidFill>
              </a:rPr>
              <a:t>blockchain network relies on miners</a:t>
            </a:r>
            <a:r>
              <a:rPr lang="en-US" dirty="0"/>
              <a:t> to aggregate valid transactions into blocks and append them to the blockchain.</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40</a:t>
            </a:fld>
            <a:endParaRPr lang="en-US"/>
          </a:p>
        </p:txBody>
      </p:sp>
    </p:spTree>
    <p:extLst>
      <p:ext uri="{BB962C8B-B14F-4D97-AF65-F5344CB8AC3E}">
        <p14:creationId xmlns:p14="http://schemas.microsoft.com/office/powerpoint/2010/main" val="2049528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 </a:t>
            </a:r>
            <a:r>
              <a:rPr lang="en-US" dirty="0"/>
              <a:t>where one or more authorities act as a gate for participation and not all users expect to have the same permissions as others.</a:t>
            </a:r>
          </a:p>
          <a:p>
            <a:pPr lvl="1"/>
            <a:r>
              <a:rPr lang="en-US" sz="2200" dirty="0"/>
              <a:t>Ex.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3589776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2" y="466163"/>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515032"/>
            <a:ext cx="9905999" cy="4724402"/>
          </a:xfrm>
        </p:spPr>
        <p:txBody>
          <a:bodyPr>
            <a:normAutofit lnSpcReduction="10000"/>
          </a:bodyPr>
          <a:lstStyle/>
          <a:p>
            <a:r>
              <a:rPr lang="en-US" dirty="0">
                <a:solidFill>
                  <a:schemeClr val="accent5"/>
                </a:solidFill>
              </a:rPr>
              <a:t>Implementations of the data structures </a:t>
            </a:r>
            <a:r>
              <a:rPr lang="en-US" dirty="0"/>
              <a:t>developed for this thesis </a:t>
            </a:r>
            <a:r>
              <a:rPr lang="en-US" dirty="0">
                <a:solidFill>
                  <a:schemeClr val="accent5"/>
                </a:solidFill>
              </a:rPr>
              <a:t>can be refined to better reflect the complexity</a:t>
            </a:r>
            <a:r>
              <a:rPr lang="en-US" dirty="0"/>
              <a:t> of the Bitcoin blockchain, the IOTA tangle, and the Nano block-lattice. </a:t>
            </a:r>
          </a:p>
          <a:p>
            <a:r>
              <a:rPr lang="en-US" dirty="0"/>
              <a:t>Testing whether a </a:t>
            </a:r>
            <a:r>
              <a:rPr lang="en-US" dirty="0">
                <a:solidFill>
                  <a:schemeClr val="accent5"/>
                </a:solidFill>
              </a:rPr>
              <a:t>relaxation of some of the fundamental properties could lead to an improvement in the technical challenges</a:t>
            </a:r>
            <a:r>
              <a:rPr lang="en-US" dirty="0"/>
              <a:t> identified for the blockchain (e.g., Transparency, Equal Rights).</a:t>
            </a:r>
          </a:p>
          <a:p>
            <a:r>
              <a:rPr lang="en-US" dirty="0"/>
              <a:t>Continue research into the </a:t>
            </a:r>
            <a:r>
              <a:rPr lang="en-US" dirty="0">
                <a:solidFill>
                  <a:schemeClr val="accent5"/>
                </a:solidFill>
              </a:rPr>
              <a:t>problem of blockchain bloat </a:t>
            </a:r>
            <a:r>
              <a:rPr lang="en-US" dirty="0"/>
              <a:t>as it is linked to </a:t>
            </a:r>
            <a:r>
              <a:rPr lang="en-US" dirty="0">
                <a:solidFill>
                  <a:schemeClr val="accent5"/>
                </a:solidFill>
              </a:rPr>
              <a:t>historical problem of tradeoff between scaling and decentralization</a:t>
            </a:r>
            <a:r>
              <a:rPr lang="en-US" dirty="0"/>
              <a:t>. </a:t>
            </a:r>
          </a:p>
          <a:p>
            <a:r>
              <a:rPr lang="en-US" dirty="0">
                <a:solidFill>
                  <a:schemeClr val="accent5"/>
                </a:solidFill>
              </a:rPr>
              <a:t>Compare other options of underlying data structures </a:t>
            </a:r>
            <a:r>
              <a:rPr lang="en-US"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42</a:t>
            </a:fld>
            <a:endParaRPr lang="en-US"/>
          </a:p>
        </p:txBody>
      </p:sp>
    </p:spTree>
    <p:extLst>
      <p:ext uri="{BB962C8B-B14F-4D97-AF65-F5344CB8AC3E}">
        <p14:creationId xmlns:p14="http://schemas.microsoft.com/office/powerpoint/2010/main" val="1074074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respond to some of the technical challenges identified for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Blockchains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4169971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44</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5"/>
            <a:ext cx="9752700"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a:t>
            </a:r>
            <a:r>
              <a:rPr lang="en-US" sz="2000" baseline="30000" dirty="0"/>
              <a:t>[1], [2]</a:t>
            </a:r>
            <a:r>
              <a:rPr lang="en-US" sz="2000" dirty="0"/>
              <a:t>:</a:t>
            </a:r>
          </a:p>
          <a:p>
            <a:pPr lvl="1"/>
            <a:r>
              <a:rPr lang="en-US" dirty="0"/>
              <a:t>Throughput</a:t>
            </a:r>
          </a:p>
          <a:p>
            <a:pPr lvl="1"/>
            <a:r>
              <a:rPr lang="en-US" dirty="0"/>
              <a:t>Latency</a:t>
            </a:r>
          </a:p>
          <a:p>
            <a:pPr marL="0" indent="0">
              <a:buNone/>
            </a:pPr>
            <a:r>
              <a:rPr lang="en-US" sz="2000" dirty="0"/>
              <a:t>Fundamental Properties</a:t>
            </a:r>
            <a:r>
              <a:rPr lang="en-US" sz="2000" baseline="30000" dirty="0"/>
              <a:t>[3]</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5330779" y="2870303"/>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880167"/>
            <a:ext cx="9905998" cy="830997"/>
          </a:xfrm>
          <a:prstGeom prst="rect">
            <a:avLst/>
          </a:prstGeom>
          <a:noFill/>
        </p:spPr>
        <p:txBody>
          <a:bodyPr wrap="square" rtlCol="0">
            <a:spAutoFit/>
          </a:bodyPr>
          <a:lstStyle/>
          <a:p>
            <a:r>
              <a:rPr lang="en-US" sz="1200" dirty="0"/>
              <a:t>[1] M. Swan, </a:t>
            </a:r>
            <a:r>
              <a:rPr lang="en-US" sz="1200" i="1" dirty="0"/>
              <a:t>Blockchain : blueprint for a new economy</a:t>
            </a:r>
            <a:r>
              <a:rPr lang="en-US" sz="1200" dirty="0"/>
              <a:t>. Sebastopol, Calif.: O’Reilly Media, 2015.</a:t>
            </a:r>
          </a:p>
          <a:p>
            <a:r>
              <a:rPr lang="en-US" sz="1200" dirty="0"/>
              <a:t>[2] Stack Overflow, “Stack Overflow’s Annual Developer Survey for 2019,” 2019. </a:t>
            </a:r>
          </a:p>
          <a:p>
            <a:r>
              <a:rPr lang="en-US" sz="1200" dirty="0"/>
              <a:t>[3]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the fundamental properties of distributed ledger technology and two of its technical challenges, we state that </a:t>
            </a:r>
            <a:r>
              <a:rPr lang="en-US" sz="2000" dirty="0">
                <a:solidFill>
                  <a:srgbClr val="63A0CC"/>
                </a:solidFill>
              </a:rPr>
              <a:t>the implementation of distributed ledgers by making use of a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7620"/>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969818"/>
            <a:ext cx="9905999" cy="5624946"/>
          </a:xfrm>
        </p:spPr>
        <p:txBody>
          <a:bodyPr>
            <a:noAutofit/>
          </a:bodyPr>
          <a:lstStyle/>
          <a:p>
            <a:pPr marL="0" indent="0">
              <a:buNone/>
            </a:pPr>
            <a:r>
              <a:rPr lang="en-US" sz="2000" b="1" dirty="0">
                <a:solidFill>
                  <a:schemeClr val="accent5"/>
                </a:solidFill>
              </a:rPr>
              <a:t>Main Goal</a:t>
            </a:r>
          </a:p>
          <a:p>
            <a:pPr marL="0" indent="0">
              <a:buNone/>
            </a:pPr>
            <a:r>
              <a:rPr lang="en-US" sz="2000" dirty="0">
                <a:solidFill>
                  <a:schemeClr val="accent5"/>
                </a:solidFill>
              </a:rPr>
              <a:t>Compare different distributed data structures</a:t>
            </a:r>
            <a:r>
              <a:rPr lang="en-US" sz="2000" dirty="0"/>
              <a:t> in terms of the extent to which they </a:t>
            </a:r>
            <a:r>
              <a:rPr lang="en-US" sz="2000" dirty="0">
                <a:solidFill>
                  <a:schemeClr val="accent5"/>
                </a:solidFill>
              </a:rPr>
              <a:t>guarantee a set of properties </a:t>
            </a:r>
            <a:r>
              <a:rPr lang="en-US" sz="2000" dirty="0"/>
              <a:t>and</a:t>
            </a:r>
            <a:r>
              <a:rPr lang="en-US" sz="2000" dirty="0">
                <a:solidFill>
                  <a:schemeClr val="accent5"/>
                </a:solidFill>
              </a:rPr>
              <a:t> respond to some of the technical challenges identified for distributed ledgers</a:t>
            </a:r>
            <a:r>
              <a:rPr lang="en-US" sz="2000" dirty="0"/>
              <a:t>.</a:t>
            </a:r>
          </a:p>
          <a:p>
            <a:pPr marL="0" indent="0">
              <a:buNone/>
            </a:pPr>
            <a:endParaRPr lang="en-US" sz="200" dirty="0"/>
          </a:p>
          <a:p>
            <a:pPr marL="0" lvl="0" indent="0">
              <a:buNone/>
            </a:pPr>
            <a:r>
              <a:rPr lang="en-US" sz="2000" b="1" dirty="0">
                <a:solidFill>
                  <a:schemeClr val="accent5"/>
                </a:solidFill>
              </a:rPr>
              <a:t>Specific Goals</a:t>
            </a:r>
          </a:p>
          <a:p>
            <a:pPr lvl="0"/>
            <a:r>
              <a:rPr lang="en-US" sz="2000" dirty="0">
                <a:solidFill>
                  <a:srgbClr val="63A0CC"/>
                </a:solidFill>
              </a:rPr>
              <a:t>Implement</a:t>
            </a:r>
            <a:r>
              <a:rPr lang="en-US" sz="2000" dirty="0"/>
              <a:t> distributed data structures in a way that allows for comparison in terms of the two technical challenges identified for this technology.</a:t>
            </a:r>
          </a:p>
          <a:p>
            <a:pPr lvl="0"/>
            <a:r>
              <a:rPr lang="en-US" sz="2000" dirty="0">
                <a:solidFill>
                  <a:srgbClr val="63A0CC"/>
                </a:solidFill>
              </a:rPr>
              <a:t>Quantitatively evaluate and compare </a:t>
            </a:r>
            <a:r>
              <a:rPr lang="en-US" sz="2000" dirty="0"/>
              <a:t>the data structures in terms of the two technical challenges.</a:t>
            </a:r>
          </a:p>
          <a:p>
            <a:pPr lvl="0"/>
            <a:r>
              <a:rPr lang="en-US" sz="2000" dirty="0">
                <a:solidFill>
                  <a:srgbClr val="63A0CC"/>
                </a:solidFill>
              </a:rPr>
              <a:t>Classify</a:t>
            </a:r>
            <a:r>
              <a:rPr lang="en-US" sz="2000" dirty="0"/>
              <a:t> the different data structures according to their impact on the two technical challenges identified for this technology.</a:t>
            </a:r>
          </a:p>
          <a:p>
            <a:r>
              <a:rPr lang="en-US" sz="2000" dirty="0">
                <a:solidFill>
                  <a:srgbClr val="63A0CC"/>
                </a:solidFill>
              </a:rPr>
              <a:t>Qualitatively evaluate and compare </a:t>
            </a:r>
            <a:r>
              <a:rPr lang="en-US" sz="2000" dirty="0"/>
              <a:t>the data structures in terms of the five fundamental properties of distributed ledgers.</a:t>
            </a:r>
          </a:p>
          <a:p>
            <a:pPr marL="0" indent="0">
              <a:buNone/>
            </a:pPr>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60736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{30E1B3BB-E731-1B4D-B3D3-1C475D4D1E81}tf10001122</Template>
  <TotalTime>2730</TotalTime>
  <Words>3595</Words>
  <Application>Microsoft Macintosh PowerPoint</Application>
  <PresentationFormat>Widescreen</PresentationFormat>
  <Paragraphs>433</Paragraphs>
  <Slides>44</Slides>
  <Notes>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Courier New</vt:lpstr>
      <vt:lpstr>Tw Cen MT</vt:lpstr>
      <vt:lpstr>Circuit</vt:lpstr>
      <vt:lpstr>Comparison of underlying data structures for distributed ledgers</vt:lpstr>
      <vt:lpstr>Agenda</vt:lpstr>
      <vt:lpstr>Context</vt:lpstr>
      <vt:lpstr>Distributed Ledgers</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Data Structure implementations</vt:lpstr>
      <vt:lpstr>Go in a Nutshell</vt:lpstr>
      <vt:lpstr>Go in a nutshell</vt:lpstr>
      <vt:lpstr>P2p communication</vt:lpstr>
      <vt:lpstr>Underlying Data Structures for Distributed Ledgers</vt:lpstr>
      <vt:lpstr>PowerPoint Presentation</vt:lpstr>
      <vt:lpstr>The Blockchain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Evaluation of Data Structures</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Data structure Validation</vt:lpstr>
      <vt:lpstr>Relevance of Results</vt:lpstr>
      <vt:lpstr>Relevance of Results</vt:lpstr>
      <vt:lpstr>Future Work</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307</cp:revision>
  <cp:lastPrinted>2018-11-27T23:38:49Z</cp:lastPrinted>
  <dcterms:created xsi:type="dcterms:W3CDTF">2018-09-09T23:13:17Z</dcterms:created>
  <dcterms:modified xsi:type="dcterms:W3CDTF">2019-04-30T22:49:06Z</dcterms:modified>
</cp:coreProperties>
</file>